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Roboto"/>
      <p:regular r:id="rId10"/>
      <p:bold r:id="rId11"/>
      <p:italic r:id="rId12"/>
      <p:boldItalic r:id="rId13"/>
    </p:embeddedFont>
    <p:embeddedFont>
      <p:font typeface="Aref Ruqaa"/>
      <p:regular r:id="rId14"/>
      <p:bold r:id="rId15"/>
    </p:embeddedFont>
    <p:embeddedFont>
      <p:font typeface="Merriweather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bold.fntdata"/><Relationship Id="rId10" Type="http://schemas.openxmlformats.org/officeDocument/2006/relationships/font" Target="fonts/Roboto-regular.fntdata"/><Relationship Id="rId13" Type="http://schemas.openxmlformats.org/officeDocument/2006/relationships/font" Target="fonts/Roboto-boldItalic.fntdata"/><Relationship Id="rId12" Type="http://schemas.openxmlformats.org/officeDocument/2006/relationships/font" Target="fonts/Roboto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ArefRuqaa-bold.fntdata"/><Relationship Id="rId14" Type="http://schemas.openxmlformats.org/officeDocument/2006/relationships/font" Target="fonts/ArefRuqaa-regular.fntdata"/><Relationship Id="rId17" Type="http://schemas.openxmlformats.org/officeDocument/2006/relationships/font" Target="fonts/Merriweather-bold.fntdata"/><Relationship Id="rId16" Type="http://schemas.openxmlformats.org/officeDocument/2006/relationships/font" Target="fonts/Merriweather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erriweather-boldItalic.fntdata"/><Relationship Id="rId6" Type="http://schemas.openxmlformats.org/officeDocument/2006/relationships/slide" Target="slides/slide1.xml"/><Relationship Id="rId18" Type="http://schemas.openxmlformats.org/officeDocument/2006/relationships/font" Target="fonts/Merriweather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abacc1d3a4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abacc1d3a4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abacc1d3a4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abacc1d3a4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abacc1d3a4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abacc1d3a4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hasCustomPrompt="1" type="title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48099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0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rect b="b" l="l" r="r" t="t"/>
            <a:pathLst>
              <a:path extrusionOk="0" h="175975" w="172545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rect b="b" l="l" r="r" t="t"/>
            <a:pathLst>
              <a:path extrusionOk="0" h="175824" w="172676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5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2" type="body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 txBox="1"/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/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43" name="Google Shape;43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9"/>
          <p:cNvSpPr txBox="1"/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" type="subTitle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8" name="Google Shape;48;p9"/>
          <p:cNvSpPr txBox="1"/>
          <p:nvPr>
            <p:ph idx="2" type="body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10"/>
          <p:cNvSpPr txBox="1"/>
          <p:nvPr>
            <p:ph idx="1" type="body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radig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/>
          <p:nvPr>
            <p:ph type="ctrTitle"/>
          </p:nvPr>
        </p:nvSpPr>
        <p:spPr>
          <a:xfrm>
            <a:off x="0" y="257200"/>
            <a:ext cx="8520600" cy="202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" sz="3200"/>
              <a:t>محاضرة رقم 1</a:t>
            </a:r>
            <a:endParaRPr sz="3200"/>
          </a:p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" sz="3200"/>
              <a:t>في</a:t>
            </a:r>
            <a:endParaRPr sz="3200"/>
          </a:p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" sz="3300"/>
              <a:t> مادة نصوص في الفلسفة الإسلامية</a:t>
            </a:r>
            <a:endParaRPr sz="3300"/>
          </a:p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</p:txBody>
      </p:sp>
      <p:sp>
        <p:nvSpPr>
          <p:cNvPr id="65" name="Google Shape;65;p13"/>
          <p:cNvSpPr txBox="1"/>
          <p:nvPr>
            <p:ph idx="1" type="subTitle"/>
          </p:nvPr>
        </p:nvSpPr>
        <p:spPr>
          <a:xfrm>
            <a:off x="1210675" y="220261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ar" sz="3000">
                <a:solidFill>
                  <a:srgbClr val="000000"/>
                </a:solidFill>
                <a:latin typeface="Aref Ruqaa"/>
                <a:ea typeface="Aref Ruqaa"/>
                <a:cs typeface="Aref Ruqaa"/>
                <a:sym typeface="Aref Ruqaa"/>
              </a:rPr>
              <a:t>أ.د/ فاطمـة فـؤاد عبدالحميد</a:t>
            </a:r>
            <a:endParaRPr sz="3000">
              <a:solidFill>
                <a:srgbClr val="000000"/>
              </a:solidFill>
              <a:latin typeface="Aref Ruqaa"/>
              <a:ea typeface="Aref Ruqaa"/>
              <a:cs typeface="Aref Ruqaa"/>
              <a:sym typeface="Aref Ruqaa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6434200" y="256850"/>
            <a:ext cx="2427300" cy="73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" sz="30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rPr>
              <a:t>(ماجستير)</a:t>
            </a:r>
            <a:endParaRPr sz="3000">
              <a:solidFill>
                <a:schemeClr val="accen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/>
          <p:nvPr>
            <p:ph type="title"/>
          </p:nvPr>
        </p:nvSpPr>
        <p:spPr>
          <a:xfrm>
            <a:off x="453000" y="2954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ar"/>
              <a:t>النصف الأول من كتاب ميزان العمل | بيان أنواع الخيرات والسعادات</a:t>
            </a:r>
            <a:endParaRPr/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4"/>
          <p:cNvSpPr txBox="1"/>
          <p:nvPr/>
        </p:nvSpPr>
        <p:spPr>
          <a:xfrm>
            <a:off x="333900" y="1528275"/>
            <a:ext cx="8424900" cy="3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2600">
                <a:latin typeface="Traditional Arabic"/>
                <a:ea typeface="Traditional Arabic"/>
                <a:cs typeface="Traditional Arabic"/>
                <a:sym typeface="Traditional Arabic"/>
              </a:rPr>
              <a:t>يذهب الإمام أبو حامد الغزالي إلي أن الهداية أساس كل الخيرات ، لذلك حصرها في ثلاث معاني هما :</a:t>
            </a:r>
            <a:endParaRPr sz="2600">
              <a:latin typeface="Traditional Arabic"/>
              <a:ea typeface="Traditional Arabic"/>
              <a:cs typeface="Traditional Arabic"/>
              <a:sym typeface="Traditional Arabic"/>
            </a:endParaRPr>
          </a:p>
          <a:p>
            <a:pPr indent="0" lvl="0" marL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2600">
                <a:latin typeface="Traditional Arabic"/>
                <a:ea typeface="Traditional Arabic"/>
                <a:cs typeface="Traditional Arabic"/>
                <a:sym typeface="Traditional Arabic"/>
              </a:rPr>
              <a:t>1- هي كل ما يساعد الإنسان على معرفة الخير والشر </a:t>
            </a:r>
            <a:endParaRPr sz="2600">
              <a:latin typeface="Traditional Arabic"/>
              <a:ea typeface="Traditional Arabic"/>
              <a:cs typeface="Traditional Arabic"/>
              <a:sym typeface="Traditional Arabic"/>
            </a:endParaRPr>
          </a:p>
          <a:p>
            <a:pPr indent="0" lvl="0" marL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2600">
                <a:latin typeface="Traditional Arabic"/>
                <a:ea typeface="Traditional Arabic"/>
                <a:cs typeface="Traditional Arabic"/>
                <a:sym typeface="Traditional Arabic"/>
              </a:rPr>
              <a:t>2- هي كل ما يوصل الإنسان إلي أفضل العلوم وصالح الأعمال </a:t>
            </a:r>
            <a:endParaRPr sz="2600">
              <a:latin typeface="Traditional Arabic"/>
              <a:ea typeface="Traditional Arabic"/>
              <a:cs typeface="Traditional Arabic"/>
              <a:sym typeface="Traditional Arabic"/>
            </a:endParaRPr>
          </a:p>
          <a:p>
            <a:pPr indent="0" lvl="0" marL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2600">
                <a:latin typeface="Traditional Arabic"/>
                <a:ea typeface="Traditional Arabic"/>
                <a:cs typeface="Traditional Arabic"/>
                <a:sym typeface="Traditional Arabic"/>
              </a:rPr>
              <a:t>3- هي النور الذي يشرق في القلب فيوصله إلى مرتبة الأولياء أو ما يسمى بنور البصيرة</a:t>
            </a:r>
            <a:endParaRPr sz="2600">
              <a:latin typeface="Traditional Arabic"/>
              <a:ea typeface="Traditional Arabic"/>
              <a:cs typeface="Traditional Arabic"/>
              <a:sym typeface="Traditional Arab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/>
          <p:nvPr>
            <p:ph type="title"/>
          </p:nvPr>
        </p:nvSpPr>
        <p:spPr>
          <a:xfrm>
            <a:off x="453000" y="2954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ar"/>
              <a:t>تـابــــــــــــع</a:t>
            </a:r>
            <a:endParaRPr/>
          </a:p>
        </p:txBody>
      </p:sp>
      <p:sp>
        <p:nvSpPr>
          <p:cNvPr id="78" name="Google Shape;78;p15"/>
          <p:cNvSpPr txBox="1"/>
          <p:nvPr/>
        </p:nvSpPr>
        <p:spPr>
          <a:xfrm>
            <a:off x="333900" y="1528275"/>
            <a:ext cx="8424900" cy="3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2600">
                <a:latin typeface="Traditional Arabic"/>
                <a:ea typeface="Traditional Arabic"/>
                <a:cs typeface="Traditional Arabic"/>
                <a:sym typeface="Traditional Arabic"/>
              </a:rPr>
              <a:t>وضع أربع أسباب رئيسية تؤدي إلي السعادة هما :</a:t>
            </a:r>
            <a:endParaRPr sz="2600">
              <a:latin typeface="Traditional Arabic"/>
              <a:ea typeface="Traditional Arabic"/>
              <a:cs typeface="Traditional Arabic"/>
              <a:sym typeface="Traditional Arabic"/>
            </a:endParaRPr>
          </a:p>
          <a:p>
            <a:pPr indent="0" lvl="0" marL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2600">
                <a:latin typeface="Traditional Arabic"/>
                <a:ea typeface="Traditional Arabic"/>
                <a:cs typeface="Traditional Arabic"/>
                <a:sym typeface="Traditional Arabic"/>
              </a:rPr>
              <a:t>1- من حيث درجة النفع </a:t>
            </a:r>
            <a:endParaRPr sz="2600">
              <a:latin typeface="Traditional Arabic"/>
              <a:ea typeface="Traditional Arabic"/>
              <a:cs typeface="Traditional Arabic"/>
              <a:sym typeface="Traditional Arabic"/>
            </a:endParaRPr>
          </a:p>
          <a:p>
            <a:pPr indent="0" lvl="0" marL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2600">
                <a:latin typeface="Traditional Arabic"/>
                <a:ea typeface="Traditional Arabic"/>
                <a:cs typeface="Traditional Arabic"/>
                <a:sym typeface="Traditional Arabic"/>
              </a:rPr>
              <a:t>2- من حيث درجة التأثير </a:t>
            </a:r>
            <a:endParaRPr sz="2600">
              <a:latin typeface="Traditional Arabic"/>
              <a:ea typeface="Traditional Arabic"/>
              <a:cs typeface="Traditional Arabic"/>
              <a:sym typeface="Traditional Arabic"/>
            </a:endParaRPr>
          </a:p>
          <a:p>
            <a:pPr indent="0" lvl="0" marL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2600">
                <a:latin typeface="Traditional Arabic"/>
                <a:ea typeface="Traditional Arabic"/>
                <a:cs typeface="Traditional Arabic"/>
                <a:sym typeface="Traditional Arabic"/>
              </a:rPr>
              <a:t>3- من حيث النفع والجمال واللذة</a:t>
            </a:r>
            <a:endParaRPr sz="2600">
              <a:latin typeface="Traditional Arabic"/>
              <a:ea typeface="Traditional Arabic"/>
              <a:cs typeface="Traditional Arabic"/>
              <a:sym typeface="Traditional Arabic"/>
            </a:endParaRPr>
          </a:p>
          <a:p>
            <a:pPr indent="0" lvl="0" marL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2600">
                <a:latin typeface="Traditional Arabic"/>
                <a:ea typeface="Traditional Arabic"/>
                <a:cs typeface="Traditional Arabic"/>
                <a:sym typeface="Traditional Arabic"/>
              </a:rPr>
              <a:t>4- من حيث تقسيم النفس</a:t>
            </a:r>
            <a:endParaRPr sz="2600">
              <a:latin typeface="Traditional Arabic"/>
              <a:ea typeface="Traditional Arabic"/>
              <a:cs typeface="Traditional Arabic"/>
              <a:sym typeface="Traditional Arab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 txBox="1"/>
          <p:nvPr>
            <p:ph type="title"/>
          </p:nvPr>
        </p:nvSpPr>
        <p:spPr>
          <a:xfrm>
            <a:off x="453000" y="2954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ar"/>
              <a:t>من كتاب ميزان العمل | بيان شرف العقل والعلم والتعليم</a:t>
            </a:r>
            <a:endParaRPr/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6"/>
          <p:cNvSpPr txBox="1"/>
          <p:nvPr/>
        </p:nvSpPr>
        <p:spPr>
          <a:xfrm>
            <a:off x="333900" y="1528275"/>
            <a:ext cx="8424900" cy="3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1" algn="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Traditional Arabic"/>
              <a:buChar char="-"/>
            </a:pPr>
            <a:r>
              <a:rPr lang="ar" sz="2800">
                <a:latin typeface="Traditional Arabic"/>
                <a:ea typeface="Traditional Arabic"/>
                <a:cs typeface="Traditional Arabic"/>
                <a:sym typeface="Traditional Arabic"/>
              </a:rPr>
              <a:t>يذهب الغزالي إلي أن العلم والعمل هما سبيل السعادة </a:t>
            </a:r>
            <a:endParaRPr sz="2800">
              <a:latin typeface="Traditional Arabic"/>
              <a:ea typeface="Traditional Arabic"/>
              <a:cs typeface="Traditional Arabic"/>
              <a:sym typeface="Traditional Arabic"/>
            </a:endParaRPr>
          </a:p>
          <a:p>
            <a:pPr indent="-406400" lvl="0" marL="457200" rtl="1" algn="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Traditional Arabic"/>
              <a:buChar char="-"/>
            </a:pPr>
            <a:r>
              <a:rPr lang="ar" sz="2800">
                <a:latin typeface="Traditional Arabic"/>
                <a:ea typeface="Traditional Arabic"/>
                <a:cs typeface="Traditional Arabic"/>
                <a:sym typeface="Traditional Arabic"/>
              </a:rPr>
              <a:t>لا تكون هناك فائدة للعلم بدون العمل والعكس</a:t>
            </a:r>
            <a:endParaRPr sz="2800">
              <a:latin typeface="Traditional Arabic"/>
              <a:ea typeface="Traditional Arabic"/>
              <a:cs typeface="Traditional Arabic"/>
              <a:sym typeface="Traditional Arabic"/>
            </a:endParaRPr>
          </a:p>
          <a:p>
            <a:pPr indent="-406400" lvl="0" marL="457200" rtl="1" algn="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Traditional Arabic"/>
              <a:buChar char="-"/>
            </a:pPr>
            <a:r>
              <a:rPr lang="ar" sz="2800">
                <a:latin typeface="Traditional Arabic"/>
                <a:ea typeface="Traditional Arabic"/>
                <a:cs typeface="Traditional Arabic"/>
                <a:sym typeface="Traditional Arabic"/>
              </a:rPr>
              <a:t>والعلم هو العلم بالله تعالى وصفاته وملائكته والعلم هو أصل الأصول .</a:t>
            </a:r>
            <a:endParaRPr sz="2800">
              <a:latin typeface="Traditional Arabic"/>
              <a:ea typeface="Traditional Arabic"/>
              <a:cs typeface="Traditional Arabic"/>
              <a:sym typeface="Traditional Arab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